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146848140" r:id="rId2"/>
    <p:sldId id="2146848141" r:id="rId3"/>
    <p:sldId id="2146848147" r:id="rId4"/>
    <p:sldId id="2146848142" r:id="rId5"/>
    <p:sldId id="2146848143" r:id="rId6"/>
    <p:sldId id="2146848144" r:id="rId7"/>
    <p:sldId id="2146848145" r:id="rId8"/>
    <p:sldId id="2146848146" r:id="rId9"/>
    <p:sldId id="3384" r:id="rId10"/>
  </p:sldIdLst>
  <p:sldSz cx="9906000" cy="6858000" type="A4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zaki Masahiko" initials="YM" lastIdx="1" clrIdx="0">
    <p:extLst>
      <p:ext uri="{19B8F6BF-5375-455C-9EA6-DF929625EA0E}">
        <p15:presenceInfo xmlns:p15="http://schemas.microsoft.com/office/powerpoint/2012/main" userId="3f76e073d5af5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2B3"/>
    <a:srgbClr val="FBFBFB"/>
    <a:srgbClr val="D9D9D9"/>
    <a:srgbClr val="C5E1A1"/>
    <a:srgbClr val="FFFFFF"/>
    <a:srgbClr val="ECECEC"/>
    <a:srgbClr val="92D050"/>
    <a:srgbClr val="CACACA"/>
    <a:srgbClr val="FDF6E3"/>
    <a:srgbClr val="97C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11CE4-7E0B-FB40-A830-79A71398C6FA}" v="22" dt="2024-08-26T08:44:30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3" autoAdjust="0"/>
    <p:restoredTop sz="75548" autoAdjust="0"/>
  </p:normalViewPr>
  <p:slideViewPr>
    <p:cSldViewPr snapToGrid="0">
      <p:cViewPr varScale="1">
        <p:scale>
          <a:sx n="127" d="100"/>
          <a:sy n="127" d="100"/>
        </p:scale>
        <p:origin x="64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70" d="100"/>
        <a:sy n="70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536" y="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33" tIns="49516" rIns="99033" bIns="49516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33" tIns="49516" rIns="99033" bIns="49516" rtlCol="0"/>
          <a:lstStyle>
            <a:lvl1pPr algn="r">
              <a:defRPr sz="1300"/>
            </a:lvl1pPr>
          </a:lstStyle>
          <a:p>
            <a:fld id="{0DFF12E7-A6B0-486F-996D-BC32824D9B13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3" tIns="49516" rIns="99033" bIns="4951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33" tIns="49516" rIns="99033" bIns="4951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33" tIns="49516" rIns="99033" bIns="49516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33" tIns="49516" rIns="99033" bIns="49516" rtlCol="0" anchor="b"/>
          <a:lstStyle>
            <a:lvl1pPr algn="r">
              <a:defRPr sz="1300"/>
            </a:lvl1pPr>
          </a:lstStyle>
          <a:p>
            <a:fld id="{E7251118-5F97-4A86-9E9B-37ADCF391A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56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8755" y="6504002"/>
            <a:ext cx="814396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BC3C49-CCAC-4320-89DF-89BEDD6E1E8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304991" y="3144838"/>
            <a:ext cx="814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BC3C49-CCAC-4320-89DF-89BEDD6E1E8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9515791" y="3130059"/>
            <a:ext cx="0" cy="4019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2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27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24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3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5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53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41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12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89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47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8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ED57-2F3D-4554-A9E0-3854034A4A8D}" type="datetimeFigureOut">
              <a:rPr kumimoji="1" lang="ja-JP" altLang="en-US" smtClean="0"/>
              <a:t>2025/8/23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C3C49-CCAC-4320-89DF-89BEDD6E1E8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3EBD4EB-760B-4255-A66E-06EB69F424BE}"/>
              </a:ext>
            </a:extLst>
          </p:cNvPr>
          <p:cNvSpPr txBox="1">
            <a:spLocks/>
          </p:cNvSpPr>
          <p:nvPr userDrawn="1"/>
        </p:nvSpPr>
        <p:spPr>
          <a:xfrm>
            <a:off x="1640681" y="6609630"/>
            <a:ext cx="6624638" cy="29123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©2025 UNISEC All rights reserved. Do not Reproduce without Permission. 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F875618-B39E-0E2B-ADA6-F4108E4C606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461097" y="136523"/>
            <a:ext cx="2247107" cy="5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jp/en/products/detail/sunfounder/ST0248/22116817?gclsrc=aw.ds&amp;gad_source=1&amp;gad_campaignid=20192530079&amp;gclid=Cj0KCQjwh5vFBhCyARIsAHBx2wxnMphzZvkLOd6We9TX9Bmu4hnJseQ2G-gcSgfVQgFgs4vT_1ihY58aAs7OEALw_wc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marutsu.co.jp/pc/i/829171/" TargetMode="External"/><Relationship Id="rId4" Type="http://schemas.openxmlformats.org/officeDocument/2006/relationships/hyperlink" Target="https://www.marutsu.co.jp/pc/i/4928541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3C49-CCAC-4320-89DF-89BEDD6E1E88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F442894-5CAC-4237-BD8A-1C3C254AA0FA}"/>
              </a:ext>
            </a:extLst>
          </p:cNvPr>
          <p:cNvSpPr/>
          <p:nvPr/>
        </p:nvSpPr>
        <p:spPr>
          <a:xfrm>
            <a:off x="344886" y="2214308"/>
            <a:ext cx="877824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5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MIZU </a:t>
            </a:r>
          </a:p>
          <a:p>
            <a:pPr algn="ctr">
              <a:spcBef>
                <a:spcPct val="0"/>
              </a:spcBef>
            </a:pPr>
            <a:r>
              <a:rPr lang="en-US" altLang="ja-JP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ja-JP" sz="3200" b="1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altLang="ja-JP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onitoring of </a:t>
            </a:r>
            <a:r>
              <a:rPr lang="en-US" altLang="ja-JP" sz="3200" b="1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altLang="ja-JP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rrigation </a:t>
            </a:r>
            <a:r>
              <a:rPr lang="en-US" altLang="ja-JP" sz="3200" b="1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</a:t>
            </a:r>
            <a:r>
              <a:rPr lang="en-US" altLang="ja-JP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ones </a:t>
            </a:r>
            <a:r>
              <a:rPr lang="en-US" altLang="ja-JP" sz="3200" b="1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lang="en-US" altLang="ja-JP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 satellites &amp; IoT)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5DA4003-2E8C-417D-8758-1148E5FB2894}"/>
              </a:ext>
            </a:extLst>
          </p:cNvPr>
          <p:cNvSpPr/>
          <p:nvPr/>
        </p:nvSpPr>
        <p:spPr>
          <a:xfrm>
            <a:off x="9413506" y="3074611"/>
            <a:ext cx="492493" cy="5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932412-C67B-83B5-EE00-1F4656EDFEE4}"/>
              </a:ext>
            </a:extLst>
          </p:cNvPr>
          <p:cNvSpPr/>
          <p:nvPr/>
        </p:nvSpPr>
        <p:spPr>
          <a:xfrm>
            <a:off x="1524828" y="5661961"/>
            <a:ext cx="107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Phanish</a:t>
            </a:r>
            <a:endParaRPr kumimoji="1" lang="en-US" altLang="ja-JP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AD01E-D483-A35F-905E-F85CF0FE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12" y="4746304"/>
            <a:ext cx="900589" cy="929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6BD8-3090-8071-6A1B-449B2BEE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28" y="4746304"/>
            <a:ext cx="900589" cy="929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544C9-BFEF-6335-0953-465264BE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644" y="4746303"/>
            <a:ext cx="897362" cy="92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82DB1-71EA-AA99-3C8D-0D778DEFD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432" y="4746302"/>
            <a:ext cx="897364" cy="92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08B30-E4AC-36DE-7030-A3078CD99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865" y="4781261"/>
            <a:ext cx="727459" cy="859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9B4F7-7C92-A11F-333D-02F80075C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752" y="4789214"/>
            <a:ext cx="776310" cy="843816"/>
          </a:xfrm>
          <a:prstGeom prst="rect">
            <a:avLst/>
          </a:prstGeom>
        </p:spPr>
      </p:pic>
      <p:sp>
        <p:nvSpPr>
          <p:cNvPr id="8" name="正方形/長方形 17">
            <a:extLst>
              <a:ext uri="{FF2B5EF4-FFF2-40B4-BE49-F238E27FC236}">
                <a16:creationId xmlns:a16="http://schemas.microsoft.com/office/drawing/2014/main" id="{D4078007-83A4-1F82-A313-715FB4B1C1A3}"/>
              </a:ext>
            </a:extLst>
          </p:cNvPr>
          <p:cNvSpPr/>
          <p:nvPr/>
        </p:nvSpPr>
        <p:spPr>
          <a:xfrm>
            <a:off x="2828056" y="5654969"/>
            <a:ext cx="727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Ojas</a:t>
            </a:r>
            <a:endParaRPr kumimoji="1" lang="en-US" altLang="ja-JP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正方形/長方形 17">
            <a:extLst>
              <a:ext uri="{FF2B5EF4-FFF2-40B4-BE49-F238E27FC236}">
                <a16:creationId xmlns:a16="http://schemas.microsoft.com/office/drawing/2014/main" id="{500C5796-81FB-AE7B-771A-4F4482EA35D5}"/>
              </a:ext>
            </a:extLst>
          </p:cNvPr>
          <p:cNvSpPr/>
          <p:nvPr/>
        </p:nvSpPr>
        <p:spPr>
          <a:xfrm>
            <a:off x="3820067" y="5668953"/>
            <a:ext cx="107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Shohei</a:t>
            </a:r>
          </a:p>
        </p:txBody>
      </p:sp>
      <p:sp>
        <p:nvSpPr>
          <p:cNvPr id="10" name="正方形/長方形 17">
            <a:extLst>
              <a:ext uri="{FF2B5EF4-FFF2-40B4-BE49-F238E27FC236}">
                <a16:creationId xmlns:a16="http://schemas.microsoft.com/office/drawing/2014/main" id="{2F371F4B-E9D7-2C3A-D783-7E57896494B1}"/>
              </a:ext>
            </a:extLst>
          </p:cNvPr>
          <p:cNvSpPr/>
          <p:nvPr/>
        </p:nvSpPr>
        <p:spPr>
          <a:xfrm>
            <a:off x="4981770" y="5675944"/>
            <a:ext cx="107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</a:t>
            </a:r>
          </a:p>
        </p:txBody>
      </p:sp>
      <p:sp>
        <p:nvSpPr>
          <p:cNvPr id="11" name="正方形/長方形 17">
            <a:extLst>
              <a:ext uri="{FF2B5EF4-FFF2-40B4-BE49-F238E27FC236}">
                <a16:creationId xmlns:a16="http://schemas.microsoft.com/office/drawing/2014/main" id="{8B0E7D88-2547-42BB-AED4-1D326341A3ED}"/>
              </a:ext>
            </a:extLst>
          </p:cNvPr>
          <p:cNvSpPr/>
          <p:nvPr/>
        </p:nvSpPr>
        <p:spPr>
          <a:xfrm>
            <a:off x="6958394" y="5647977"/>
            <a:ext cx="107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Debrupa</a:t>
            </a:r>
            <a:endParaRPr kumimoji="1" lang="en-US" altLang="ja-JP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正方形/長方形 17">
            <a:extLst>
              <a:ext uri="{FF2B5EF4-FFF2-40B4-BE49-F238E27FC236}">
                <a16:creationId xmlns:a16="http://schemas.microsoft.com/office/drawing/2014/main" id="{C78BFB00-546E-ECA4-B22B-9BC6A60A9A8E}"/>
              </a:ext>
            </a:extLst>
          </p:cNvPr>
          <p:cNvSpPr/>
          <p:nvPr/>
        </p:nvSpPr>
        <p:spPr>
          <a:xfrm>
            <a:off x="7993751" y="5640985"/>
            <a:ext cx="107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Yuzuki</a:t>
            </a:r>
            <a:endParaRPr kumimoji="1" lang="en-US" altLang="ja-JP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54FE5-0ABD-57C6-469B-08D46B988065}"/>
              </a:ext>
            </a:extLst>
          </p:cNvPr>
          <p:cNvSpPr txBox="1"/>
          <p:nvPr/>
        </p:nvSpPr>
        <p:spPr>
          <a:xfrm>
            <a:off x="7340093" y="6045276"/>
            <a:ext cx="142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Supporters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7BA3F0-5DEF-14BA-DD1D-08D51C7C2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4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5399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1. User Needs/Background</a:t>
            </a:r>
            <a:endParaRPr lang="ja-JP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B3230-048E-B8D5-9011-386B5B696246}"/>
              </a:ext>
            </a:extLst>
          </p:cNvPr>
          <p:cNvSpPr txBox="1"/>
          <p:nvPr/>
        </p:nvSpPr>
        <p:spPr>
          <a:xfrm>
            <a:off x="416560" y="982008"/>
            <a:ext cx="9072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 </a:t>
            </a:r>
            <a:r>
              <a:rPr lang="en-JP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water resource management</a:t>
            </a:r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essential for agriculture.</a:t>
            </a:r>
          </a:p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➢ For example, rice irrigation in dry season is a challenge in Kenya and Tanzania.</a:t>
            </a:r>
          </a:p>
          <a:p>
            <a:endParaRPr lang="en-JP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 solution steps:</a:t>
            </a:r>
          </a:p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en-JP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Rainfall prediction</a:t>
            </a:r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weather data using IoT sensor</a:t>
            </a:r>
          </a:p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en-JP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Soil moisture monitoring</a:t>
            </a:r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using IoT sensor</a:t>
            </a:r>
          </a:p>
          <a:p>
            <a:r>
              <a:rPr lang="en-JP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JP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Irrigation 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8F2AC-5554-52AE-77C1-6380A098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4124028"/>
            <a:ext cx="38862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16C62-42B6-23D2-3AAE-731B1032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62" y="4144714"/>
            <a:ext cx="4059818" cy="1922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D67179-2271-769F-6A42-64B1702C2F8F}"/>
              </a:ext>
            </a:extLst>
          </p:cNvPr>
          <p:cNvSpPr txBox="1"/>
          <p:nvPr/>
        </p:nvSpPr>
        <p:spPr>
          <a:xfrm>
            <a:off x="990600" y="6162160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Most of Kenyan land is semi-arid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09328-0FAE-2D08-56A4-8B15619A7CB1}"/>
              </a:ext>
            </a:extLst>
          </p:cNvPr>
          <p:cNvSpPr txBox="1"/>
          <p:nvPr/>
        </p:nvSpPr>
        <p:spPr>
          <a:xfrm>
            <a:off x="5852160" y="6162160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Rice irrigation in Tanzania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7D50D-F931-A825-F8DB-086F6685C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7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5399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1. User Needs/Background</a:t>
            </a:r>
            <a:endParaRPr lang="ja-JP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67A65-C31A-E71B-6DA4-B1A0EB70A6ED}"/>
              </a:ext>
            </a:extLst>
          </p:cNvPr>
          <p:cNvSpPr txBox="1"/>
          <p:nvPr/>
        </p:nvSpPr>
        <p:spPr>
          <a:xfrm>
            <a:off x="873760" y="1267516"/>
            <a:ext cx="3667760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IoT sensor data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Temperature, humidity, wind,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solar radiation, soil moisture, soil temperature, </a:t>
            </a:r>
            <a:r>
              <a:rPr lang="en-US" dirty="0">
                <a:solidFill>
                  <a:srgbClr val="969A98"/>
                </a:solidFill>
                <a:effectLst/>
                <a:latin typeface="Helvetica Neue" panose="02000503000000020004" pitchFamily="2" charset="0"/>
              </a:rPr>
              <a:t>rain gauge*, surface moisture*, leaf wetness*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6B17A-6DBB-F61B-FE0D-9EB9656EB55D}"/>
              </a:ext>
            </a:extLst>
          </p:cNvPr>
          <p:cNvSpPr txBox="1"/>
          <p:nvPr/>
        </p:nvSpPr>
        <p:spPr>
          <a:xfrm>
            <a:off x="5410200" y="1921458"/>
            <a:ext cx="275336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Satellite rainfall data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(IMERG, CHIRPS)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41417-7F58-47F4-6AFD-B5E555B3FF45}"/>
              </a:ext>
            </a:extLst>
          </p:cNvPr>
          <p:cNvSpPr txBox="1"/>
          <p:nvPr/>
        </p:nvSpPr>
        <p:spPr>
          <a:xfrm>
            <a:off x="543514" y="3986242"/>
            <a:ext cx="231750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JP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Precise</a:t>
            </a:r>
          </a:p>
          <a:p>
            <a:r>
              <a:rPr lang="en-JP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evapotranspiration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93905-F4B9-BA4B-D799-6C4B645DA205}"/>
              </a:ext>
            </a:extLst>
          </p:cNvPr>
          <p:cNvSpPr txBox="1"/>
          <p:nvPr/>
        </p:nvSpPr>
        <p:spPr>
          <a:xfrm>
            <a:off x="3204211" y="3134419"/>
            <a:ext cx="35458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Precise rain fall prediction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1652EE-E4B0-C97F-F78E-245FBD4F3AE1}"/>
              </a:ext>
            </a:extLst>
          </p:cNvPr>
          <p:cNvSpPr txBox="1"/>
          <p:nvPr/>
        </p:nvSpPr>
        <p:spPr>
          <a:xfrm>
            <a:off x="6687264" y="2723757"/>
            <a:ext cx="241929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Precipitation Forecasting with Data Assimilation </a:t>
            </a:r>
            <a:r>
              <a:rPr lang="en-US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(Ensemble Kalman Filter)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47EF-65C6-695B-0F35-75B6C41F6C92}"/>
              </a:ext>
            </a:extLst>
          </p:cNvPr>
          <p:cNvSpPr txBox="1"/>
          <p:nvPr/>
        </p:nvSpPr>
        <p:spPr>
          <a:xfrm>
            <a:off x="4258309" y="3982008"/>
            <a:ext cx="4074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Irrigation optimization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Constrained Model Predictive Control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BA0511-3024-963F-968B-647EBDEE1E07}"/>
              </a:ext>
            </a:extLst>
          </p:cNvPr>
          <p:cNvSpPr txBox="1"/>
          <p:nvPr/>
        </p:nvSpPr>
        <p:spPr>
          <a:xfrm>
            <a:off x="3247102" y="4708218"/>
            <a:ext cx="116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Objective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ACA3C-0343-8095-03A8-2F05BDB22C7A}"/>
              </a:ext>
            </a:extLst>
          </p:cNvPr>
          <p:cNvSpPr txBox="1"/>
          <p:nvPr/>
        </p:nvSpPr>
        <p:spPr>
          <a:xfrm>
            <a:off x="3104862" y="5459765"/>
            <a:ext cx="141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Constraints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A305B54-7347-2DF9-3AF6-38317DF0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782" y="4709111"/>
            <a:ext cx="5092698" cy="812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0A05416-C139-EF95-DD92-3E283AD2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4" y="823557"/>
            <a:ext cx="804757" cy="9238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3BA347-F715-99BB-4E65-F8BF7E14A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222" y="856861"/>
            <a:ext cx="1452610" cy="8715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AC0997C-BC8C-1752-3144-413314C3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789" y="1017416"/>
            <a:ext cx="1578611" cy="79052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7431D1-CA0B-F9B9-2A1F-92014A06B06A}"/>
              </a:ext>
            </a:extLst>
          </p:cNvPr>
          <p:cNvCxnSpPr/>
          <p:nvPr/>
        </p:nvCxnSpPr>
        <p:spPr>
          <a:xfrm>
            <a:off x="3413760" y="2744844"/>
            <a:ext cx="0" cy="389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3F5800-530F-4A83-6349-22ADE280C9FD}"/>
              </a:ext>
            </a:extLst>
          </p:cNvPr>
          <p:cNvCxnSpPr>
            <a:cxnSpLocks/>
          </p:cNvCxnSpPr>
          <p:nvPr/>
        </p:nvCxnSpPr>
        <p:spPr>
          <a:xfrm>
            <a:off x="6380480" y="2588109"/>
            <a:ext cx="0" cy="515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55FF09-F2F8-786E-A61C-1952679B44AA}"/>
              </a:ext>
            </a:extLst>
          </p:cNvPr>
          <p:cNvCxnSpPr>
            <a:cxnSpLocks/>
          </p:cNvCxnSpPr>
          <p:nvPr/>
        </p:nvCxnSpPr>
        <p:spPr>
          <a:xfrm>
            <a:off x="1168400" y="2765164"/>
            <a:ext cx="0" cy="1221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FFDFA1E-41F3-BEB9-8839-DF400B21553E}"/>
              </a:ext>
            </a:extLst>
          </p:cNvPr>
          <p:cNvSpPr txBox="1"/>
          <p:nvPr/>
        </p:nvSpPr>
        <p:spPr>
          <a:xfrm>
            <a:off x="1088975" y="2842587"/>
            <a:ext cx="1259840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SWAT model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(Hydrology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model)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9138DAC-F600-2690-B939-343E73D0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792" y="5355731"/>
            <a:ext cx="3022600" cy="8128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C2B31F3-842C-00FE-69ED-0AED5669D962}"/>
              </a:ext>
            </a:extLst>
          </p:cNvPr>
          <p:cNvSpPr/>
          <p:nvPr/>
        </p:nvSpPr>
        <p:spPr>
          <a:xfrm>
            <a:off x="3155662" y="3928203"/>
            <a:ext cx="6272818" cy="216779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A869EA7F-009C-2140-3109-0D849F4100FC}"/>
              </a:ext>
            </a:extLst>
          </p:cNvPr>
          <p:cNvSpPr/>
          <p:nvPr/>
        </p:nvSpPr>
        <p:spPr>
          <a:xfrm>
            <a:off x="4627269" y="3558386"/>
            <a:ext cx="264160" cy="34467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8935A9C-2AC3-066D-F11D-77B00C6964DF}"/>
              </a:ext>
            </a:extLst>
          </p:cNvPr>
          <p:cNvSpPr/>
          <p:nvPr/>
        </p:nvSpPr>
        <p:spPr>
          <a:xfrm rot="16200000">
            <a:off x="2852749" y="4175190"/>
            <a:ext cx="264160" cy="34467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8BAB7A-338D-AB1E-8FF4-A8CB798A0FC6}"/>
              </a:ext>
            </a:extLst>
          </p:cNvPr>
          <p:cNvSpPr txBox="1"/>
          <p:nvPr/>
        </p:nvSpPr>
        <p:spPr>
          <a:xfrm>
            <a:off x="1667247" y="6208539"/>
            <a:ext cx="6889004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IoT &amp; Satellite can be used for </a:t>
            </a:r>
            <a:r>
              <a:rPr lang="en-US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optimal water irrigation</a:t>
            </a:r>
            <a:endParaRPr lang="en-US" dirty="0">
              <a:solidFill>
                <a:srgbClr val="FFFF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AB65A-C1F0-F2DD-F31E-0F905B617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5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C6803C-3C80-423A-A537-9B2FA87722CA}"/>
              </a:ext>
            </a:extLst>
          </p:cNvPr>
          <p:cNvSpPr/>
          <p:nvPr/>
        </p:nvSpPr>
        <p:spPr>
          <a:xfrm>
            <a:off x="376345" y="961087"/>
            <a:ext cx="9289144" cy="1271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Blip>
                <a:blip r:embed="rId2"/>
              </a:buBlip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[MG-1] Uplink the weather and agricultural data from IoT sensors to satellites</a:t>
            </a:r>
          </a:p>
          <a:p>
            <a:pPr marL="342900" indent="-342900" algn="just">
              <a:buBlip>
                <a:blip r:embed="rId2"/>
              </a:buBlip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[MG-2] Downlink the stored data from satellites to ground stations</a:t>
            </a:r>
          </a:p>
          <a:p>
            <a:pPr algn="just"/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5145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2. Mission Goal/Objective</a:t>
            </a:r>
            <a:endParaRPr lang="en-US" altLang="ja-JP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DEE3D00-E441-4443-8ACA-60EA832960B4}"/>
              </a:ext>
            </a:extLst>
          </p:cNvPr>
          <p:cNvSpPr/>
          <p:nvPr/>
        </p:nvSpPr>
        <p:spPr>
          <a:xfrm>
            <a:off x="600453" y="1863136"/>
            <a:ext cx="1903085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Concept sketch</a:t>
            </a:r>
            <a:endParaRPr lang="ja-JP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72557-50D0-015B-7FBF-3BD04BE22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274" y="2393622"/>
            <a:ext cx="6031286" cy="4115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2EEA47-DF3F-3C8D-0F0B-EDFE43A1D225}"/>
              </a:ext>
            </a:extLst>
          </p:cNvPr>
          <p:cNvSpPr txBox="1"/>
          <p:nvPr/>
        </p:nvSpPr>
        <p:spPr>
          <a:xfrm>
            <a:off x="1825728" y="2937656"/>
            <a:ext cx="269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IoT sensors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(network unavailable areas)</a:t>
            </a:r>
            <a:endParaRPr lang="en-JP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1B491-E854-8B67-03EC-9B1C2764EC16}"/>
              </a:ext>
            </a:extLst>
          </p:cNvPr>
          <p:cNvSpPr txBox="1"/>
          <p:nvPr/>
        </p:nvSpPr>
        <p:spPr>
          <a:xfrm>
            <a:off x="6183294" y="3313522"/>
            <a:ext cx="185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Ground station</a:t>
            </a:r>
            <a:endParaRPr lang="en-JP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African Farming: Over 2,623 Royalty-Free Licensable Stock Illustrations &amp;  Drawings | Shutterstock">
            <a:extLst>
              <a:ext uri="{FF2B5EF4-FFF2-40B4-BE49-F238E27FC236}">
                <a16:creationId xmlns:a16="http://schemas.microsoft.com/office/drawing/2014/main" id="{2D9E6F73-1586-1E2B-8DA4-5FBDE58D0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2866" y="5485121"/>
            <a:ext cx="1648460" cy="8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C73774-F890-2BFB-3144-7B1E05EB4A8A}"/>
              </a:ext>
            </a:extLst>
          </p:cNvPr>
          <p:cNvSpPr txBox="1"/>
          <p:nvPr/>
        </p:nvSpPr>
        <p:spPr>
          <a:xfrm>
            <a:off x="6217288" y="5156752"/>
            <a:ext cx="2021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 users (farmers)</a:t>
            </a:r>
            <a:endParaRPr lang="en-JP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E7F3A-1C63-DE6C-D37D-BC4EE1E75207}"/>
              </a:ext>
            </a:extLst>
          </p:cNvPr>
          <p:cNvSpPr txBox="1"/>
          <p:nvPr/>
        </p:nvSpPr>
        <p:spPr>
          <a:xfrm>
            <a:off x="4521137" y="2078579"/>
            <a:ext cx="185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Satellite</a:t>
            </a:r>
            <a:endParaRPr lang="en-JP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015BBE-E797-04FE-F20A-E32B5A16A2ED}"/>
              </a:ext>
            </a:extLst>
          </p:cNvPr>
          <p:cNvCxnSpPr>
            <a:cxnSpLocks/>
          </p:cNvCxnSpPr>
          <p:nvPr/>
        </p:nvCxnSpPr>
        <p:spPr>
          <a:xfrm>
            <a:off x="7101840" y="4886960"/>
            <a:ext cx="0" cy="2697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99B308-09F2-7095-350D-E1E361F95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7B675C20-1B97-41DB-8447-16E30207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952317"/>
              </p:ext>
            </p:extLst>
          </p:nvPr>
        </p:nvGraphicFramePr>
        <p:xfrm>
          <a:off x="472158" y="1917595"/>
          <a:ext cx="9027442" cy="42961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8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Success Level</a:t>
                      </a:r>
                      <a:endParaRPr lang="ja-JP" sz="1400" b="1" kern="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No.</a:t>
                      </a:r>
                      <a:endParaRPr lang="ja-JP" sz="1400" b="1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baseline="0" dirty="0">
                          <a:effectLst/>
                          <a:latin typeface="Arial"/>
                          <a:ea typeface="Calibri"/>
                          <a:cs typeface="Arial"/>
                        </a:rPr>
                        <a:t>Mission </a:t>
                      </a: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Success</a:t>
                      </a:r>
                      <a:r>
                        <a:rPr lang="en-US" altLang="ja-JP" sz="1400" b="1" kern="100" baseline="0" dirty="0">
                          <a:effectLst/>
                          <a:latin typeface="Arial"/>
                          <a:ea typeface="Calibri"/>
                          <a:cs typeface="Arial"/>
                        </a:rPr>
                        <a:t> Criteria</a:t>
                      </a:r>
                      <a:endParaRPr lang="ja-JP" sz="1400" b="1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Verification Method</a:t>
                      </a:r>
                      <a:endParaRPr lang="ja-JP" sz="1400" b="1" kern="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442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Minimum Success</a:t>
                      </a:r>
                      <a:endParaRPr lang="ja-JP" sz="1400" b="1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498" marR="43498" marT="21749" marB="21749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[MG-1]</a:t>
                      </a:r>
                      <a:endParaRPr lang="ja-JP" altLang="ja-JP" sz="1400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Acquire data from various sensors</a:t>
                      </a: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Acquired data from the sensors is displayed on the terminal</a:t>
                      </a: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6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[MG-2]</a:t>
                      </a:r>
                      <a:endParaRPr lang="ja-JP" altLang="ja-JP" sz="1400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Aggregate the sensor data and transmit them to the Satellite</a:t>
                      </a: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Transmitted data is displayed on the terminal connected to the HEPTASAT</a:t>
                      </a:r>
                    </a:p>
                  </a:txBody>
                  <a:tcPr marL="43305" marR="43305" marT="21652" marB="2165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6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Full</a:t>
                      </a:r>
                      <a:r>
                        <a:rPr lang="en-US" altLang="ja-JP" sz="1400" b="1" kern="100" baseline="0" dirty="0">
                          <a:effectLst/>
                          <a:latin typeface="Arial"/>
                          <a:ea typeface="Calibri"/>
                          <a:cs typeface="Arial"/>
                        </a:rPr>
                        <a:t> Success</a:t>
                      </a:r>
                      <a:endParaRPr lang="ja-JP" sz="1400" b="1" kern="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8986" marR="48986" marT="24493" marB="2449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[MG-1]</a:t>
                      </a:r>
                      <a:endParaRPr lang="ja-JP" alt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Received aggregated data transmitted to the ground station</a:t>
                      </a: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Aggregated data displayed on the Ground Station Terminal</a:t>
                      </a: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25223"/>
                  </a:ext>
                </a:extLst>
              </a:tr>
              <a:tr h="635015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ja-JP" sz="1200" b="1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Advanced Success</a:t>
                      </a:r>
                      <a:endParaRPr kumimoji="1" lang="ja-JP" altLang="en-US" sz="1200" b="1" kern="100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80834" marR="80834" marT="40417" marB="4041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[MG-2]</a:t>
                      </a:r>
                      <a:endParaRPr 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The ground station decompose the aggregated data and display the results on the ground station interface</a:t>
                      </a:r>
                      <a:endParaRPr lang="ja-JP" alt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Various sensor data is displayed on the Ground Station interface</a:t>
                      </a:r>
                      <a:endParaRPr lang="ja-JP" altLang="en-US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3501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1400" b="1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Advanced Success</a:t>
                      </a:r>
                      <a:endParaRPr lang="ja-JP" sz="1400" b="1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8986" marR="48986" marT="24493" marB="2449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effectLst/>
                          <a:latin typeface="Arial"/>
                          <a:ea typeface="Calibri"/>
                          <a:cs typeface="Arial"/>
                        </a:rPr>
                        <a:t>[MG-1]</a:t>
                      </a:r>
                      <a:endParaRPr lang="ja-JP" alt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Aggregate data from multiple sensor nodes and uplink the data to the satellite</a:t>
                      </a:r>
                      <a:endParaRPr lang="ja-JP" alt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Decompose data from multiple sensors and display on the HEPTASAT Terminal</a:t>
                      </a: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22983"/>
                  </a:ext>
                </a:extLst>
              </a:tr>
              <a:tr h="63501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ja-JP" sz="1300" b="1" kern="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8986" marR="48986" marT="24493" marB="2449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[MG-2]</a:t>
                      </a:r>
                      <a:endParaRPr 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Relay the aggregated data to the second HEPTASAT to form a constellation of satellites</a:t>
                      </a:r>
                      <a:endParaRPr lang="ja-JP" altLang="ja-JP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Receive the data from HEPTASTA1 to HEPTASAT2</a:t>
                      </a:r>
                      <a:endParaRPr lang="ja-JP" altLang="en-US" sz="1400" kern="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43305" marR="43305" marT="21652" marB="2165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457254"/>
                  </a:ext>
                </a:extLst>
              </a:tr>
            </a:tbl>
          </a:graphicData>
        </a:graphic>
      </p:graphicFrame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3. Success Criteria</a:t>
            </a:r>
            <a:endParaRPr lang="en-US" altLang="ja-JP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72D7C4E-7C7E-4B73-13AB-03106BB7F5A4}"/>
              </a:ext>
            </a:extLst>
          </p:cNvPr>
          <p:cNvSpPr/>
          <p:nvPr/>
        </p:nvSpPr>
        <p:spPr>
          <a:xfrm>
            <a:off x="322216" y="881301"/>
            <a:ext cx="9289144" cy="79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Blip>
                <a:blip r:embed="rId2"/>
              </a:buBlip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[MG-1] Uplink the weather and agricultural data from IoT sensors to satellites</a:t>
            </a:r>
          </a:p>
          <a:p>
            <a:pPr marL="342900" indent="-342900" algn="just">
              <a:buBlip>
                <a:blip r:embed="rId2"/>
              </a:buBlip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[MG-2] Downlink the stored data from satellites to ground stations</a:t>
            </a:r>
            <a:endParaRPr kumimoji="1" lang="en-US" altLang="ja-JP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5B03D-B56E-DE05-1694-36B63D3AC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C6803C-3C80-423A-A537-9B2FA87722CA}"/>
              </a:ext>
            </a:extLst>
          </p:cNvPr>
          <p:cNvSpPr/>
          <p:nvPr/>
        </p:nvSpPr>
        <p:spPr>
          <a:xfrm>
            <a:off x="616856" y="881300"/>
            <a:ext cx="8684371" cy="554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Blip>
                <a:blip r:embed="rId2"/>
              </a:buBlip>
            </a:pP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4213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4. Mission Sequence</a:t>
            </a:r>
            <a:endParaRPr lang="en-US" altLang="ja-JP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0E343-304B-02D2-6170-42BEDB55B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85" y="507545"/>
            <a:ext cx="4071964" cy="61015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52EE1D-E1C4-4EFA-EDBE-5AEFA234B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56" y="666142"/>
            <a:ext cx="4130240" cy="5976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AD822AE-8801-8F03-FA54-169C9285ED3C}"/>
              </a:ext>
            </a:extLst>
          </p:cNvPr>
          <p:cNvSpPr txBox="1"/>
          <p:nvPr/>
        </p:nvSpPr>
        <p:spPr>
          <a:xfrm>
            <a:off x="6065427" y="107642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CEE38-AD8F-32F9-722A-453D2A35ED60}"/>
              </a:ext>
            </a:extLst>
          </p:cNvPr>
          <p:cNvGrpSpPr/>
          <p:nvPr/>
        </p:nvGrpSpPr>
        <p:grpSpPr>
          <a:xfrm>
            <a:off x="769256" y="826271"/>
            <a:ext cx="3220235" cy="1029625"/>
            <a:chOff x="769256" y="826271"/>
            <a:chExt cx="3220235" cy="10296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257EDD-303B-2F68-8B70-A9764F6AD8F3}"/>
                </a:ext>
              </a:extLst>
            </p:cNvPr>
            <p:cNvSpPr/>
            <p:nvPr/>
          </p:nvSpPr>
          <p:spPr>
            <a:xfrm>
              <a:off x="904240" y="1554480"/>
              <a:ext cx="1117600" cy="162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206A-FBC0-A503-09A8-D7668E997D11}"/>
                </a:ext>
              </a:extLst>
            </p:cNvPr>
            <p:cNvSpPr/>
            <p:nvPr/>
          </p:nvSpPr>
          <p:spPr>
            <a:xfrm>
              <a:off x="2871891" y="826271"/>
              <a:ext cx="1117600" cy="162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7C483E-5141-B4B8-156C-825CD3552AD4}"/>
                </a:ext>
              </a:extLst>
            </p:cNvPr>
            <p:cNvSpPr txBox="1"/>
            <p:nvPr/>
          </p:nvSpPr>
          <p:spPr>
            <a:xfrm>
              <a:off x="769256" y="1548119"/>
              <a:ext cx="1614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 sz="1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Ground station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6E19717-A7E2-EA4A-3900-8DF93CB87782}"/>
              </a:ext>
            </a:extLst>
          </p:cNvPr>
          <p:cNvSpPr txBox="1"/>
          <p:nvPr/>
        </p:nvSpPr>
        <p:spPr>
          <a:xfrm>
            <a:off x="2778314" y="769110"/>
            <a:ext cx="161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Satellite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70155-B2EF-5BC3-6DE9-98F0D9D8A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3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3510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5. Block Diagram</a:t>
            </a:r>
            <a:endParaRPr lang="en-US" altLang="ja-JP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D8CFE2-BB5E-8864-4478-4A80A56D4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6" y="1137920"/>
            <a:ext cx="9864514" cy="5281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311CE-C1B1-CC24-3879-36B9302BE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2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C1B53D0-2A5F-40C2-BB04-D31A43092B92}"/>
              </a:ext>
            </a:extLst>
          </p:cNvPr>
          <p:cNvSpPr/>
          <p:nvPr/>
        </p:nvSpPr>
        <p:spPr>
          <a:xfrm>
            <a:off x="600453" y="215158"/>
            <a:ext cx="3143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6. Components</a:t>
            </a:r>
          </a:p>
        </p:txBody>
      </p:sp>
      <p:sp>
        <p:nvSpPr>
          <p:cNvPr id="3" name="正方形/長方形 7">
            <a:extLst>
              <a:ext uri="{FF2B5EF4-FFF2-40B4-BE49-F238E27FC236}">
                <a16:creationId xmlns:a16="http://schemas.microsoft.com/office/drawing/2014/main" id="{B7B35F82-6FB8-3A9A-2F41-ABA66AFA792C}"/>
              </a:ext>
            </a:extLst>
          </p:cNvPr>
          <p:cNvSpPr/>
          <p:nvPr/>
        </p:nvSpPr>
        <p:spPr>
          <a:xfrm>
            <a:off x="616856" y="881300"/>
            <a:ext cx="8684371" cy="554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Blip>
                <a:blip r:embed="rId2"/>
              </a:buBlip>
            </a:pPr>
            <a:endParaRPr kumimoji="1" lang="en-US" altLang="ja-JP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8A2D27-DB5F-5B4D-50A7-0D32A6320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1825625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iragino Kaku Gothic ProN" panose="020B0300000000000000" pitchFamily="34" charset="-128"/>
              </a:rPr>
              <a:t> 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6E2B7B-CF53-0543-17F8-086EB6905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05039"/>
              </p:ext>
            </p:extLst>
          </p:nvPr>
        </p:nvGraphicFramePr>
        <p:xfrm>
          <a:off x="352696" y="1825625"/>
          <a:ext cx="8354425" cy="4980526"/>
        </p:xfrm>
        <a:graphic>
          <a:graphicData uri="http://schemas.openxmlformats.org/drawingml/2006/table">
            <a:tbl>
              <a:tblPr/>
              <a:tblGrid>
                <a:gridCol w="460104">
                  <a:extLst>
                    <a:ext uri="{9D8B030D-6E8A-4147-A177-3AD203B41FA5}">
                      <a16:colId xmlns:a16="http://schemas.microsoft.com/office/drawing/2014/main" val="898757449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1034189560"/>
                    </a:ext>
                  </a:extLst>
                </a:gridCol>
                <a:gridCol w="1240830">
                  <a:extLst>
                    <a:ext uri="{9D8B030D-6E8A-4147-A177-3AD203B41FA5}">
                      <a16:colId xmlns:a16="http://schemas.microsoft.com/office/drawing/2014/main" val="1346397341"/>
                    </a:ext>
                  </a:extLst>
                </a:gridCol>
                <a:gridCol w="1408786">
                  <a:extLst>
                    <a:ext uri="{9D8B030D-6E8A-4147-A177-3AD203B41FA5}">
                      <a16:colId xmlns:a16="http://schemas.microsoft.com/office/drawing/2014/main" val="2420982627"/>
                    </a:ext>
                  </a:extLst>
                </a:gridCol>
                <a:gridCol w="425913">
                  <a:extLst>
                    <a:ext uri="{9D8B030D-6E8A-4147-A177-3AD203B41FA5}">
                      <a16:colId xmlns:a16="http://schemas.microsoft.com/office/drawing/2014/main" val="1548185636"/>
                    </a:ext>
                  </a:extLst>
                </a:gridCol>
                <a:gridCol w="937005">
                  <a:extLst>
                    <a:ext uri="{9D8B030D-6E8A-4147-A177-3AD203B41FA5}">
                      <a16:colId xmlns:a16="http://schemas.microsoft.com/office/drawing/2014/main" val="2744227413"/>
                    </a:ext>
                  </a:extLst>
                </a:gridCol>
                <a:gridCol w="884587">
                  <a:extLst>
                    <a:ext uri="{9D8B030D-6E8A-4147-A177-3AD203B41FA5}">
                      <a16:colId xmlns:a16="http://schemas.microsoft.com/office/drawing/2014/main" val="3410078072"/>
                    </a:ext>
                  </a:extLst>
                </a:gridCol>
              </a:tblGrid>
              <a:tr h="75250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 Number​</a:t>
                      </a:r>
                      <a:endParaRPr lang="en-US" sz="1500">
                        <a:effectLst/>
                      </a:endParaRPr>
                    </a:p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&amp; URL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Where to get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Qty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Unit Price​</a:t>
                      </a:r>
                      <a:b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Tax 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10%)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940681"/>
                  </a:ext>
                </a:extLst>
              </a:tr>
              <a:tr h="507336"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and Humidity Sensor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sng" dirty="0">
                          <a:solidFill>
                            <a:srgbClr val="0B4CB4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ST0248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Provided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68741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 Speed Sensor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Provided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56993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Solar Radiation Sensor 1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(Ambient light sensor)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15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TEMT6000</a:t>
                      </a:r>
                      <a:r>
                        <a:rPr kumimoji="1"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 </a:t>
                      </a:r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Provided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66159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4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Solar Radiation Sensor 2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(UV sensor)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15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Grove-UV</a:t>
                      </a:r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Provided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053173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Soil Moisture 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15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SEN0114</a:t>
                      </a:r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Akizuki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1100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419781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Soil Temperature sensor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(Hepta-sat temp. sensor)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Provided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67995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7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GPS sensor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Provided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2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422472"/>
                  </a:ext>
                </a:extLst>
              </a:tr>
              <a:tr h="349600"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Mbed Board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sng">
                          <a:solidFill>
                            <a:srgbClr val="0B4CB4"/>
                          </a:solidFill>
                          <a:effectLst/>
                          <a:latin typeface="Arial" panose="020B0604020202020204" pitchFamily="34" charset="0"/>
                        </a:rPr>
                        <a:t>LPC1768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Provided</a:t>
                      </a:r>
                      <a:endParaRPr lang="en-US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0</a:t>
                      </a:r>
                      <a:br>
                        <a:rPr lang="en-JP" sz="1500" dirty="0">
                          <a:effectLst/>
                          <a:latin typeface="Helvetica" pitchFamily="2" charset="0"/>
                        </a:rPr>
                      </a:br>
                      <a:endParaRPr lang="en-JP" sz="1500" dirty="0">
                        <a:effectLst/>
                        <a:latin typeface="Helvetica" pitchFamily="2" charset="0"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84734"/>
                  </a:ext>
                </a:extLst>
              </a:tr>
              <a:tr h="328446"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 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(JPY)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JP" sz="150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1,100</a:t>
                      </a:r>
                      <a:endParaRPr lang="en-JP" sz="1500" dirty="0">
                        <a:effectLst/>
                      </a:endParaRPr>
                    </a:p>
                  </a:txBody>
                  <a:tcPr marL="20920" marR="20920" marT="20920" marB="2092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788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875CD8-208F-BDCF-D231-E2B15A0CD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F9B3DF-43C0-4078-AF7B-F06B1230EB0E}"/>
              </a:ext>
            </a:extLst>
          </p:cNvPr>
          <p:cNvSpPr/>
          <p:nvPr/>
        </p:nvSpPr>
        <p:spPr>
          <a:xfrm>
            <a:off x="616856" y="899962"/>
            <a:ext cx="8672287" cy="5725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Blip>
                <a:blip r:embed="rId2"/>
              </a:buBlip>
            </a:pPr>
            <a:endParaRPr lang="en-US" altLang="ja-JP" spc="19" dirty="0">
              <a:solidFill>
                <a:srgbClr val="242725"/>
              </a:solidFill>
              <a:latin typeface="Arial" panose="020B0604020202020204" pitchFamily="34" charset="0"/>
              <a:ea typeface="Inter Bold"/>
              <a:cs typeface="Arial" panose="020B0604020202020204" pitchFamily="34" charset="0"/>
            </a:endParaRPr>
          </a:p>
          <a:p>
            <a:pPr marL="342900" indent="-342900" algn="just">
              <a:buBlip>
                <a:blip r:embed="rId2"/>
              </a:buBlip>
            </a:pPr>
            <a:endParaRPr lang="en-US" altLang="ja-JP" spc="19" dirty="0">
              <a:solidFill>
                <a:srgbClr val="242725"/>
              </a:solidFill>
              <a:latin typeface="Arial" panose="020B0604020202020204" pitchFamily="34" charset="0"/>
              <a:ea typeface="Inter Bold"/>
              <a:cs typeface="Arial" panose="020B0604020202020204" pitchFamily="34" charset="0"/>
            </a:endParaRPr>
          </a:p>
          <a:p>
            <a:pPr marL="342900" indent="-342900" algn="just">
              <a:buBlip>
                <a:blip r:embed="rId2"/>
              </a:buBlip>
            </a:pP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7BDAEC-BCE7-4D6C-D0FE-89E2C26C0AD8}"/>
              </a:ext>
            </a:extLst>
          </p:cNvPr>
          <p:cNvSpPr/>
          <p:nvPr/>
        </p:nvSpPr>
        <p:spPr>
          <a:xfrm>
            <a:off x="600453" y="215158"/>
            <a:ext cx="6444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7. Schedule Management Result</a:t>
            </a:r>
            <a:endParaRPr lang="en-US" altLang="ja-JP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D54F7C-50CE-DB18-9881-8A0F084CE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2795"/>
              </p:ext>
            </p:extLst>
          </p:nvPr>
        </p:nvGraphicFramePr>
        <p:xfrm>
          <a:off x="616856" y="1497426"/>
          <a:ext cx="8524006" cy="29870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711688">
                  <a:extLst>
                    <a:ext uri="{9D8B030D-6E8A-4147-A177-3AD203B41FA5}">
                      <a16:colId xmlns:a16="http://schemas.microsoft.com/office/drawing/2014/main" val="2805242266"/>
                    </a:ext>
                  </a:extLst>
                </a:gridCol>
                <a:gridCol w="2252062">
                  <a:extLst>
                    <a:ext uri="{9D8B030D-6E8A-4147-A177-3AD203B41FA5}">
                      <a16:colId xmlns:a16="http://schemas.microsoft.com/office/drawing/2014/main" val="1707494903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1241589311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673515147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4113294957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1016585874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2367552155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929413309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2849531567"/>
                    </a:ext>
                  </a:extLst>
                </a:gridCol>
                <a:gridCol w="445032">
                  <a:extLst>
                    <a:ext uri="{9D8B030D-6E8A-4147-A177-3AD203B41FA5}">
                      <a16:colId xmlns:a16="http://schemas.microsoft.com/office/drawing/2014/main" val="1669571115"/>
                    </a:ext>
                  </a:extLst>
                </a:gridCol>
              </a:tblGrid>
              <a:tr h="196627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Action Item</a:t>
                      </a:r>
                      <a:endParaRPr kumimoji="1" lang="ja-JP" altLang="en-US" sz="160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Person in charge</a:t>
                      </a:r>
                      <a:endParaRPr kumimoji="1" lang="ja-JP" altLang="en-US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Day 1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>
                          <a:latin typeface="Arial"/>
                          <a:cs typeface="Arial"/>
                        </a:rPr>
                        <a:t>Day 2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>
                        <a:latin typeface="Arial" panose="020B0604020202020204" pitchFamily="34" charset="0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6323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9</a:t>
                      </a:r>
                      <a:endParaRPr kumimoji="1" lang="ja-JP" altLang="en-US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12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>
                          <a:latin typeface="Arial"/>
                          <a:cs typeface="Arial"/>
                        </a:rPr>
                        <a:t>15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18</a:t>
                      </a:r>
                      <a:endParaRPr kumimoji="1" lang="ja-JP" altLang="en-US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>
                          <a:latin typeface="Arial"/>
                          <a:cs typeface="Arial"/>
                        </a:rPr>
                        <a:t>9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>
                          <a:latin typeface="Arial"/>
                          <a:cs typeface="Arial"/>
                        </a:rPr>
                        <a:t>12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>
                          <a:latin typeface="Arial"/>
                          <a:cs typeface="Arial"/>
                        </a:rPr>
                        <a:t>15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18</a:t>
                      </a:r>
                      <a:endParaRPr kumimoji="1" lang="ja-JP" altLang="en-US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50039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u="none" dirty="0">
                          <a:latin typeface="Arial"/>
                          <a:cs typeface="Arial"/>
                        </a:rPr>
                        <a:t>Sensor Verification</a:t>
                      </a:r>
                      <a:endParaRPr kumimoji="1" lang="en-US" altLang="ja-JP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err="1">
                          <a:latin typeface="Arial"/>
                          <a:ea typeface="メイリオ"/>
                          <a:cs typeface="Arial"/>
                        </a:rPr>
                        <a:t>Phanis</a:t>
                      </a:r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/</a:t>
                      </a:r>
                      <a:r>
                        <a:rPr kumimoji="1" lang="en-US" altLang="ja-JP" sz="1600" dirty="0" err="1">
                          <a:latin typeface="Arial"/>
                          <a:ea typeface="メイリオ"/>
                          <a:cs typeface="Arial"/>
                        </a:rPr>
                        <a:t>Ojas</a:t>
                      </a:r>
                      <a:endParaRPr kumimoji="1" lang="ja-JP" altLang="en-US" sz="1600" dirty="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40837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development of </a:t>
                      </a:r>
                      <a:r>
                        <a:rPr kumimoji="1" lang="en-US" altLang="ja-JP" sz="1600" baseline="0" dirty="0">
                          <a:latin typeface="Arial"/>
                          <a:cs typeface="Arial"/>
                        </a:rPr>
                        <a:t>GS</a:t>
                      </a:r>
                      <a:endParaRPr kumimoji="1" lang="en-US" altLang="ja-JP" sz="1600" dirty="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Joseph</a:t>
                      </a:r>
                      <a:endParaRPr kumimoji="1" lang="ja-JP" altLang="en-US" sz="1600" dirty="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32241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System integration and verification Satellite System</a:t>
                      </a:r>
                      <a:endParaRPr kumimoji="1" lang="ja-JP" altLang="en-US" sz="160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Shohei</a:t>
                      </a:r>
                      <a:endParaRPr kumimoji="1" lang="ja-JP" altLang="en-US" sz="1600" dirty="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kumimoji="1" lang="en-US" altLang="ja-JP" sz="1600" baseline="0" dirty="0">
                          <a:latin typeface="Arial"/>
                          <a:cs typeface="Arial"/>
                        </a:rPr>
                        <a:t> final presentation</a:t>
                      </a:r>
                      <a:endParaRPr kumimoji="1" lang="ja-JP" altLang="en-US" sz="1600">
                        <a:latin typeface="Arial"/>
                        <a:ea typeface="メイリオ" panose="020B0604030504040204" pitchFamily="50" charset="-128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Arial"/>
                          <a:ea typeface="メイリオ"/>
                          <a:cs typeface="Arial"/>
                        </a:rPr>
                        <a:t>All</a:t>
                      </a:r>
                      <a:endParaRPr kumimoji="1" lang="ja-JP" altLang="en-US" sz="1600" dirty="0">
                        <a:latin typeface="Arial"/>
                        <a:ea typeface="メイリオ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30635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64D9A6E-4374-B4FF-9217-80461E6B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2" y="1380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73237</TotalTime>
  <Words>576</Words>
  <Application>Microsoft Macintosh PowerPoint</Application>
  <PresentationFormat>A4 Paper (210x297 mm)</PresentationFormat>
  <Paragraphs>196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游ゴシック</vt:lpstr>
      <vt:lpstr>Arial</vt:lpstr>
      <vt:lpstr>Calibri</vt:lpstr>
      <vt:lpstr>Calibri Light</vt:lpstr>
      <vt:lpstr>Helvetica</vt:lpstr>
      <vt:lpstr>Helvetica Neue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日本大学　理工学部　平成28年度マイクロソフト・スクールアグリーメント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Yamazaki Masahiko</dc:creator>
  <cp:lastModifiedBy>Shohei Aoki</cp:lastModifiedBy>
  <cp:revision>1208</cp:revision>
  <cp:lastPrinted>2025-08-23T01:01:34Z</cp:lastPrinted>
  <dcterms:created xsi:type="dcterms:W3CDTF">2019-06-18T08:43:11Z</dcterms:created>
  <dcterms:modified xsi:type="dcterms:W3CDTF">2025-08-23T01:24:19Z</dcterms:modified>
</cp:coreProperties>
</file>